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8"/>
  </p:notesMasterIdLst>
  <p:sldIdLst>
    <p:sldId id="257" r:id="rId2"/>
    <p:sldId id="259" r:id="rId3"/>
    <p:sldId id="260" r:id="rId4"/>
    <p:sldId id="261" r:id="rId5"/>
    <p:sldId id="273" r:id="rId6"/>
    <p:sldId id="267" r:id="rId7"/>
    <p:sldId id="274" r:id="rId8"/>
    <p:sldId id="262" r:id="rId9"/>
    <p:sldId id="263" r:id="rId10"/>
    <p:sldId id="268" r:id="rId11"/>
    <p:sldId id="279" r:id="rId12"/>
    <p:sldId id="271" r:id="rId13"/>
    <p:sldId id="272" r:id="rId14"/>
    <p:sldId id="264" r:id="rId15"/>
    <p:sldId id="265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ie Nitschelm" initials="CN" lastIdx="1" clrIdx="0">
    <p:extLst>
      <p:ext uri="{19B8F6BF-5375-455C-9EA6-DF929625EA0E}">
        <p15:presenceInfo xmlns:p15="http://schemas.microsoft.com/office/powerpoint/2012/main" userId="514aa19addae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8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0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26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449A-9E6A-47BF-BDFD-89B9B8145C1C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477D-8F5A-4BEE-ACD4-3AFA6A8BFBCB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B5C-6A32-42BC-9F02-802FCBB89D6C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DED2-1D5D-4ADD-9DDC-34B7E455C1A0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BD5A-58B6-4905-B599-7CE84A512C2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7DB-19F3-4D22-8D76-DA9C1862F734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ACC7-16C0-4805-9A8F-B67BFC61689D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59A-5D6A-490E-A30C-DAD6C9B7B21F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07C2-9FB6-4B8E-9B7C-2DFA2327940F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9EFD-37FD-4483-8B8B-50C3E3460A9A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7B0F-2114-42E7-B86A-D79F91B10DB9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3C4D-F235-42B7-857F-BBE415AE447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B02-A207-44A6-9429-C55A77590317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E854-2035-4B18-8242-1275B68D6A21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EB66-159C-4A54-AE0E-6AA66EF64AA0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E4F-A195-4CCC-BF1E-8B7180A85B85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8E3-BE7A-4892-A8DD-8F81EAF4787A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50558-304D-4B2B-B94B-44E4B8FAD33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10" Type="http://schemas.openxmlformats.org/officeDocument/2006/relationships/image" Target="../media/image54.tmp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7.png"/><Relationship Id="rId9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457448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</a:p>
          <a:p>
            <a:r>
              <a:rPr lang="en-US" sz="2800" dirty="0"/>
              <a:t>Prospective SpaceX Employee, Build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2E4B-5F6E-43CB-BC56-ECBFC43B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18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psi rated valve/tubing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– 150 dollars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5CB6-DBC4-46A7-844E-7F14024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10</a:t>
            </a:fld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22178-9FE4-413F-9DA1-A2EFEE476858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374151" y="3772035"/>
            <a:ext cx="3101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internal operating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(HTPB) to support the defined mixture ratio (~6)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 flanges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036D-87BF-4711-AB7D-CDAA2EC357C0}"/>
              </a:ext>
            </a:extLst>
          </p:cNvPr>
          <p:cNvSpPr txBox="1"/>
          <p:nvPr/>
        </p:nvSpPr>
        <p:spPr>
          <a:xfrm>
            <a:off x="6774144" y="4753858"/>
            <a:ext cx="472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these components in Solidworks, no experience with NX but understand differences (tree, solid bodies, no convert entities)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796B9-C9FE-4759-877C-BC2386D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437B4-9CB5-4E05-BB09-D242B4EB543F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461568" y="1944860"/>
            <a:ext cx="3251200" cy="3340781"/>
            <a:chOff x="474064" y="1106333"/>
            <a:chExt cx="3251200" cy="3340781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509107" y="3523784"/>
              <a:ext cx="3181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 machined by a machinist at TURBOCAM and </a:t>
              </a:r>
              <a:r>
                <a:rPr lang="en-US" i="1" dirty="0">
                  <a:solidFill>
                    <a:srgbClr val="FF0000"/>
                  </a:solidFill>
                </a:rPr>
                <a:t>myself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D2BFA5-6646-4383-BA48-8103C2A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840790" y="2737963"/>
            <a:ext cx="10407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E52AC0-040B-4010-AB84-9350236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9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72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 </a:t>
            </a:r>
            <a:r>
              <a:rPr lang="en-US" dirty="0"/>
              <a:t>(+31)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/>
              <a:t>(+4)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 </a:t>
            </a:r>
            <a:r>
              <a:rPr lang="en-US" dirty="0"/>
              <a:t>(+10)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 </a:t>
            </a:r>
            <a:r>
              <a:rPr lang="en-US" dirty="0"/>
              <a:t>(+$6,750 so far)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Engineer, Propulsion Lead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A6569CB6-8912-4D72-A632-F4DD6480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6566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AAA87B-7984-46A0-8D2A-51D351E6C7D4}"/>
              </a:ext>
            </a:extLst>
          </p:cNvPr>
          <p:cNvSpPr/>
          <p:nvPr/>
        </p:nvSpPr>
        <p:spPr>
          <a:xfrm>
            <a:off x="7389532" y="75031"/>
            <a:ext cx="498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6B337-34E3-4FE6-8B43-CDD5F6DC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14</a:t>
            </a:fld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D9C7BB4-23AE-47EB-9DE4-D9E04CB649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2"/>
          <a:stretch/>
        </p:blipFill>
        <p:spPr>
          <a:xfrm>
            <a:off x="5290646" y="1562475"/>
            <a:ext cx="6658756" cy="37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22C4-919E-4D39-8D76-86AC16A87B32}"/>
              </a:ext>
            </a:extLst>
          </p:cNvPr>
          <p:cNvGrpSpPr/>
          <p:nvPr/>
        </p:nvGrpSpPr>
        <p:grpSpPr>
          <a:xfrm>
            <a:off x="266330" y="2334827"/>
            <a:ext cx="11530336" cy="1748902"/>
            <a:chOff x="266330" y="2334827"/>
            <a:chExt cx="11530336" cy="1748902"/>
          </a:xfrm>
        </p:grpSpPr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A6FF99EE-B8DC-4118-8F6F-591BA2D9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33253" r="3242" b="36523"/>
            <a:stretch/>
          </p:blipFill>
          <p:spPr>
            <a:xfrm>
              <a:off x="266330" y="2334827"/>
              <a:ext cx="11530336" cy="1748902"/>
            </a:xfrm>
            <a:prstGeom prst="rect">
              <a:avLst/>
            </a:prstGeom>
          </p:spPr>
        </p:pic>
        <p:pic>
          <p:nvPicPr>
            <p:cNvPr id="1026" name="Picture 2" descr="14748NOS - NOS Nitrous Bottle Image">
              <a:extLst>
                <a:ext uri="{FF2B5EF4-FFF2-40B4-BE49-F238E27FC236}">
                  <a16:creationId xmlns:a16="http://schemas.microsoft.com/office/drawing/2014/main" id="{8B12CCC9-A29F-466A-A7B2-49C65960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33" b="90811" l="9949" r="89880">
                          <a14:foregroundMark x1="45455" y1="6862" x2="45455" y2="6862"/>
                          <a14:foregroundMark x1="50943" y1="5072" x2="47170" y2="6265"/>
                          <a14:foregroundMark x1="54202" y1="5549" x2="42710" y2="4833"/>
                          <a14:foregroundMark x1="49057" y1="6086" x2="56604" y2="6325"/>
                          <a14:foregroundMark x1="56432" y1="7697" x2="49571" y2="9606"/>
                          <a14:foregroundMark x1="32590" y1="51372" x2="32762" y2="47136"/>
                          <a14:foregroundMark x1="34820" y1="48986" x2="40309" y2="51313"/>
                          <a14:foregroundMark x1="53345" y1="49523" x2="53002" y2="51253"/>
                          <a14:foregroundMark x1="59348" y1="50119" x2="62779" y2="50060"/>
                          <a14:foregroundMark x1="31046" y1="88305" x2="49914" y2="90811"/>
                          <a14:foregroundMark x1="49914" y1="90811" x2="61947" y2="90521"/>
                          <a14:foregroundMark x1="25901" y1="88484" x2="24185" y2="87709"/>
                          <a14:backgroundMark x1="75643" y1="90334" x2="48542" y2="92601"/>
                          <a14:backgroundMark x1="35849" y1="91706" x2="17153" y2="88305"/>
                          <a14:backgroundMark x1="35506" y1="91647" x2="42196" y2="92124"/>
                          <a14:backgroundMark x1="17496" y1="87828" x2="23499" y2="89558"/>
                          <a14:backgroundMark x1="22642" y1="89081" x2="17153" y2="87112"/>
                          <a14:backgroundMark x1="18353" y1="86933" x2="20240" y2="88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19932" y="1281705"/>
              <a:ext cx="1155822" cy="38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02B803-80FD-406C-9D8B-1B470840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7" t="23269" r="33537" b="19381"/>
            <a:stretch/>
          </p:blipFill>
          <p:spPr>
            <a:xfrm rot="5245812">
              <a:off x="8653262" y="2798177"/>
              <a:ext cx="663512" cy="1108858"/>
            </a:xfrm>
            <a:prstGeom prst="rect">
              <a:avLst/>
            </a:prstGeom>
          </p:spPr>
        </p:pic>
        <p:pic>
          <p:nvPicPr>
            <p:cNvPr id="13" name="Picture 195">
              <a:extLst>
                <a:ext uri="{FF2B5EF4-FFF2-40B4-BE49-F238E27FC236}">
                  <a16:creationId xmlns:a16="http://schemas.microsoft.com/office/drawing/2014/main" id="{DA493468-77BD-42EF-8C5A-F3165F77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5" r="35134"/>
            <a:stretch/>
          </p:blipFill>
          <p:spPr>
            <a:xfrm rot="5400000">
              <a:off x="1242700" y="2643797"/>
              <a:ext cx="383153" cy="1034937"/>
            </a:xfrm>
            <a:prstGeom prst="rect">
              <a:avLst/>
            </a:prstGeom>
          </p:spPr>
        </p:pic>
        <p:pic>
          <p:nvPicPr>
            <p:cNvPr id="14" name="Picture 212">
              <a:extLst>
                <a:ext uri="{FF2B5EF4-FFF2-40B4-BE49-F238E27FC236}">
                  <a16:creationId xmlns:a16="http://schemas.microsoft.com/office/drawing/2014/main" id="{1DA33B43-3CFA-4EAA-8D6B-ADF7268F5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6" r="35107"/>
            <a:stretch/>
          </p:blipFill>
          <p:spPr>
            <a:xfrm rot="16200000">
              <a:off x="2143691" y="2374601"/>
              <a:ext cx="750609" cy="171507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100" dirty="0"/>
              <a:t>An electronics module responsible for GPS tracking, engine ignition and flow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100" dirty="0"/>
              <a:t>A recovery module that is deployed at apogee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100" dirty="0"/>
              <a:t>A payload built in-house to collect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100" dirty="0"/>
              <a:t>A flow regulation system to insert oxidizer flow into the chamber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360380" y="4313030"/>
            <a:ext cx="28216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Runaway</a:t>
            </a:r>
          </a:p>
          <a:p>
            <a:pPr algn="r"/>
            <a:r>
              <a:rPr lang="en-US" sz="1100" dirty="0"/>
              <a:t>New Hampshire’s first hybrid rocket engine that utilizes a liquid oxidizer and solid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669872" y="4311275"/>
            <a:ext cx="226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100" dirty="0"/>
              <a:t>A pressurized vessel holding the liquid oxidizer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49B60F-CF57-4EA0-BA3F-4BA040E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15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F857F8-7818-4D07-8BA3-FE209168B07B}"/>
              </a:ext>
            </a:extLst>
          </p:cNvPr>
          <p:cNvCxnSpPr>
            <a:cxnSpLocks/>
          </p:cNvCxnSpPr>
          <p:nvPr/>
        </p:nvCxnSpPr>
        <p:spPr>
          <a:xfrm flipH="1">
            <a:off x="809626" y="1508696"/>
            <a:ext cx="647699" cy="1652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399BB-12B4-43C3-8AE1-E61EEAC0E3FE}"/>
              </a:ext>
            </a:extLst>
          </p:cNvPr>
          <p:cNvCxnSpPr>
            <a:cxnSpLocks/>
          </p:cNvCxnSpPr>
          <p:nvPr/>
        </p:nvCxnSpPr>
        <p:spPr>
          <a:xfrm flipH="1">
            <a:off x="8985018" y="1508696"/>
            <a:ext cx="543157" cy="148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CDB84-EB19-42F3-B306-1647C4D2D695}"/>
              </a:ext>
            </a:extLst>
          </p:cNvPr>
          <p:cNvCxnSpPr>
            <a:cxnSpLocks/>
          </p:cNvCxnSpPr>
          <p:nvPr/>
        </p:nvCxnSpPr>
        <p:spPr>
          <a:xfrm>
            <a:off x="5879306" y="3740944"/>
            <a:ext cx="692945" cy="806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E78A2-AC90-4624-9A4C-722D55B4E126}"/>
              </a:ext>
            </a:extLst>
          </p:cNvPr>
          <p:cNvCxnSpPr>
            <a:cxnSpLocks/>
          </p:cNvCxnSpPr>
          <p:nvPr/>
        </p:nvCxnSpPr>
        <p:spPr>
          <a:xfrm>
            <a:off x="2274094" y="3429000"/>
            <a:ext cx="1264444" cy="1118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51629-F107-47EF-BD75-A17224934A23}"/>
              </a:ext>
            </a:extLst>
          </p:cNvPr>
          <p:cNvCxnSpPr>
            <a:cxnSpLocks/>
          </p:cNvCxnSpPr>
          <p:nvPr/>
        </p:nvCxnSpPr>
        <p:spPr>
          <a:xfrm flipH="1">
            <a:off x="4398049" y="1509901"/>
            <a:ext cx="805250" cy="1277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18674-B475-415B-9489-8B1C757B9C11}"/>
              </a:ext>
            </a:extLst>
          </p:cNvPr>
          <p:cNvCxnSpPr>
            <a:cxnSpLocks/>
          </p:cNvCxnSpPr>
          <p:nvPr/>
        </p:nvCxnSpPr>
        <p:spPr>
          <a:xfrm>
            <a:off x="9917906" y="3352606"/>
            <a:ext cx="368066" cy="122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4E3F-9894-4070-8F82-D4E941941DC2}"/>
              </a:ext>
            </a:extLst>
          </p:cNvPr>
          <p:cNvSpPr txBox="1"/>
          <p:nvPr/>
        </p:nvSpPr>
        <p:spPr>
          <a:xfrm>
            <a:off x="674558" y="3813115"/>
            <a:ext cx="3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2 – August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D59B5-359A-4C29-A2FB-0BD3F5D08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745" y="1956527"/>
            <a:ext cx="2336700" cy="3713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ACDA-6D03-4BD6-AD13-3E35ABD9777F}"/>
              </a:ext>
            </a:extLst>
          </p:cNvPr>
          <p:cNvSpPr txBox="1"/>
          <p:nvPr/>
        </p:nvSpPr>
        <p:spPr>
          <a:xfrm>
            <a:off x="161555" y="4301193"/>
            <a:ext cx="471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.15 seconds in, nozzle brittle failure from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Simulations underestimated pressure and designed to FOS 1.25 </a:t>
            </a:r>
            <a:r>
              <a:rPr lang="en-US" dirty="0">
                <a:sym typeface="Wingdings" panose="05000000000000000000" pitchFamily="2" charset="2"/>
              </a:rPr>
              <a:t> bad decision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1824-65AA-4AFA-B1AE-3ED0EA52ADC2}"/>
              </a:ext>
            </a:extLst>
          </p:cNvPr>
          <p:cNvSpPr txBox="1"/>
          <p:nvPr/>
        </p:nvSpPr>
        <p:spPr>
          <a:xfrm>
            <a:off x="4160661" y="1281348"/>
            <a:ext cx="3838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304 selected for new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FOS of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material for temperature and corrosive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Machined by a new sponsor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CDCC6-9FCA-432B-A162-7A7F38CB1DCF}"/>
              </a:ext>
            </a:extLst>
          </p:cNvPr>
          <p:cNvSpPr txBox="1"/>
          <p:nvPr/>
        </p:nvSpPr>
        <p:spPr>
          <a:xfrm>
            <a:off x="8120689" y="172955"/>
            <a:ext cx="4071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Future Engine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pressure data from hot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testing via hydrostat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simulations to optimize nozzle and impinging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mass with dynamic sims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54A86-58EC-4A5E-9AB5-48C4334874B6}"/>
              </a:ext>
            </a:extLst>
          </p:cNvPr>
          <p:cNvSpPr txBox="1"/>
          <p:nvPr/>
        </p:nvSpPr>
        <p:spPr>
          <a:xfrm>
            <a:off x="4226103" y="2779060"/>
            <a:ext cx="310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Hot-Fire Test 3 </a:t>
            </a:r>
            <a:r>
              <a:rPr lang="en-US" dirty="0"/>
              <a:t>scheduled for October 10</a:t>
            </a:r>
            <a:r>
              <a:rPr lang="en-US" baseline="30000" dirty="0"/>
              <a:t>th</a:t>
            </a:r>
            <a:r>
              <a:rPr lang="en-US" dirty="0"/>
              <a:t> by 5:00 pm 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electronic start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Stainless nozzle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16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3E5A-7975-4541-B59B-276F4B87EAC6}"/>
              </a:ext>
            </a:extLst>
          </p:cNvPr>
          <p:cNvCxnSpPr>
            <a:cxnSpLocks/>
          </p:cNvCxnSpPr>
          <p:nvPr/>
        </p:nvCxnSpPr>
        <p:spPr>
          <a:xfrm flipV="1">
            <a:off x="8797771" y="4101483"/>
            <a:ext cx="1233996" cy="186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11FB2-3120-4325-B863-FC0E41CE10AE}"/>
              </a:ext>
            </a:extLst>
          </p:cNvPr>
          <p:cNvSpPr txBox="1"/>
          <p:nvPr/>
        </p:nvSpPr>
        <p:spPr>
          <a:xfrm>
            <a:off x="7180086" y="4139288"/>
            <a:ext cx="247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SPT25-20-1000A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0-1000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12V DC operating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Corrosion and heat resistant (SS sensor)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64284-884E-4753-845F-32EC037D1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 flipV="1">
            <a:off x="8893631" y="2889860"/>
            <a:ext cx="3081661" cy="46770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2B5924C-F323-4FFA-9208-8146C3E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8" grpId="0" animBg="1"/>
      <p:bldP spid="30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5" t="15286" r="20923" b="11827"/>
          <a:stretch/>
        </p:blipFill>
        <p:spPr>
          <a:xfrm>
            <a:off x="6516209" y="532085"/>
            <a:ext cx="4627059" cy="4453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2777-F902-4AA2-A6BF-57A3D899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pic>
        <p:nvPicPr>
          <p:cNvPr id="15" name="Picture 178">
            <a:extLst>
              <a:ext uri="{FF2B5EF4-FFF2-40B4-BE49-F238E27FC236}">
                <a16:creationId xmlns:a16="http://schemas.microsoft.com/office/drawing/2014/main" id="{ADAF396C-C3C7-4742-8F4D-B2F7EC6A1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2512" y="-2127006"/>
            <a:ext cx="2318284" cy="10159393"/>
          </a:xfrm>
          <a:prstGeom prst="rect">
            <a:avLst/>
          </a:prstGeom>
        </p:spPr>
      </p:pic>
      <p:pic>
        <p:nvPicPr>
          <p:cNvPr id="16" name="Picture 195">
            <a:extLst>
              <a:ext uri="{FF2B5EF4-FFF2-40B4-BE49-F238E27FC236}">
                <a16:creationId xmlns:a16="http://schemas.microsoft.com/office/drawing/2014/main" id="{972A5202-261B-47BE-9127-890E194608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2896" y="2520463"/>
            <a:ext cx="1478026" cy="967381"/>
          </a:xfrm>
          <a:prstGeom prst="rect">
            <a:avLst/>
          </a:prstGeom>
        </p:spPr>
      </p:pic>
      <p:pic>
        <p:nvPicPr>
          <p:cNvPr id="17" name="Picture 196">
            <a:extLst>
              <a:ext uri="{FF2B5EF4-FFF2-40B4-BE49-F238E27FC236}">
                <a16:creationId xmlns:a16="http://schemas.microsoft.com/office/drawing/2014/main" id="{77BA70A3-0748-4E98-B479-10DE19C51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411188" y="1752747"/>
            <a:ext cx="1116012" cy="2693591"/>
          </a:xfrm>
          <a:prstGeom prst="rect">
            <a:avLst/>
          </a:prstGeom>
        </p:spPr>
      </p:pic>
      <p:pic>
        <p:nvPicPr>
          <p:cNvPr id="18" name="Picture 201">
            <a:extLst>
              <a:ext uri="{FF2B5EF4-FFF2-40B4-BE49-F238E27FC236}">
                <a16:creationId xmlns:a16="http://schemas.microsoft.com/office/drawing/2014/main" id="{768DD4BD-36DD-4C9A-8C41-B0D0E7B32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842308" y="1767987"/>
            <a:ext cx="1133382" cy="2663113"/>
          </a:xfrm>
          <a:prstGeom prst="rect">
            <a:avLst/>
          </a:prstGeom>
        </p:spPr>
      </p:pic>
      <p:pic>
        <p:nvPicPr>
          <p:cNvPr id="19" name="Picture 206">
            <a:extLst>
              <a:ext uri="{FF2B5EF4-FFF2-40B4-BE49-F238E27FC236}">
                <a16:creationId xmlns:a16="http://schemas.microsoft.com/office/drawing/2014/main" id="{E982F8DF-D3B5-486D-B46A-8D9AF6DB65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553" y="2289085"/>
            <a:ext cx="870191" cy="1473590"/>
          </a:xfrm>
          <a:prstGeom prst="rect">
            <a:avLst/>
          </a:prstGeom>
        </p:spPr>
      </p:pic>
      <p:pic>
        <p:nvPicPr>
          <p:cNvPr id="20" name="Picture 211">
            <a:extLst>
              <a:ext uri="{FF2B5EF4-FFF2-40B4-BE49-F238E27FC236}">
                <a16:creationId xmlns:a16="http://schemas.microsoft.com/office/drawing/2014/main" id="{EA41089D-A0FD-4D71-ABF5-0AFED6C924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2347" y="2476666"/>
            <a:ext cx="682649" cy="1156004"/>
          </a:xfrm>
          <a:prstGeom prst="rect">
            <a:avLst/>
          </a:prstGeom>
        </p:spPr>
      </p:pic>
      <p:pic>
        <p:nvPicPr>
          <p:cNvPr id="21" name="Picture 212">
            <a:extLst>
              <a:ext uri="{FF2B5EF4-FFF2-40B4-BE49-F238E27FC236}">
                <a16:creationId xmlns:a16="http://schemas.microsoft.com/office/drawing/2014/main" id="{08BD0DAD-DD93-459F-8331-B473E0FD83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0716" y="2527425"/>
            <a:ext cx="1324576" cy="996911"/>
          </a:xfrm>
          <a:prstGeom prst="rect">
            <a:avLst/>
          </a:prstGeom>
        </p:spPr>
      </p:pic>
      <p:sp>
        <p:nvSpPr>
          <p:cNvPr id="60" name="TextBox 128">
            <a:extLst>
              <a:ext uri="{FF2B5EF4-FFF2-40B4-BE49-F238E27FC236}">
                <a16:creationId xmlns:a16="http://schemas.microsoft.com/office/drawing/2014/main" id="{9BB19331-222E-43C2-BA7B-5D0871F7FCA9}"/>
              </a:ext>
            </a:extLst>
          </p:cNvPr>
          <p:cNvSpPr txBox="1"/>
          <p:nvPr/>
        </p:nvSpPr>
        <p:spPr>
          <a:xfrm>
            <a:off x="7734879" y="928815"/>
            <a:ext cx="209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Staging Coupler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Supports stage separation at sustainer ignition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7038C35E-5C27-465F-82F0-5392BC38B34E}"/>
              </a:ext>
            </a:extLst>
          </p:cNvPr>
          <p:cNvSpPr txBox="1"/>
          <p:nvPr/>
        </p:nvSpPr>
        <p:spPr>
          <a:xfrm>
            <a:off x="10155241" y="4035139"/>
            <a:ext cx="153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Initiates flight</a:t>
            </a:r>
          </a:p>
        </p:txBody>
      </p:sp>
      <p:sp>
        <p:nvSpPr>
          <p:cNvPr id="55" name="TextBox 60">
            <a:extLst>
              <a:ext uri="{FF2B5EF4-FFF2-40B4-BE49-F238E27FC236}">
                <a16:creationId xmlns:a16="http://schemas.microsoft.com/office/drawing/2014/main" id="{5DAE2E7C-CBD9-4B4C-9344-CC70C23E9C70}"/>
              </a:ext>
            </a:extLst>
          </p:cNvPr>
          <p:cNvSpPr txBox="1"/>
          <p:nvPr/>
        </p:nvSpPr>
        <p:spPr>
          <a:xfrm>
            <a:off x="737383" y="1541952"/>
            <a:ext cx="169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Drogue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small parachute deployed at apogee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C115CC4E-E74F-4CB6-9713-7FA7D1B35946}"/>
              </a:ext>
            </a:extLst>
          </p:cNvPr>
          <p:cNvSpPr txBox="1"/>
          <p:nvPr/>
        </p:nvSpPr>
        <p:spPr>
          <a:xfrm>
            <a:off x="10010958" y="1516820"/>
            <a:ext cx="145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Aft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the rocket</a:t>
            </a:r>
          </a:p>
        </p:txBody>
      </p:sp>
      <p:sp>
        <p:nvSpPr>
          <p:cNvPr id="49" name="TextBox 76">
            <a:extLst>
              <a:ext uri="{FF2B5EF4-FFF2-40B4-BE49-F238E27FC236}">
                <a16:creationId xmlns:a16="http://schemas.microsoft.com/office/drawing/2014/main" id="{98AC801D-4D2B-408D-9123-BD7E0776819F}"/>
              </a:ext>
            </a:extLst>
          </p:cNvPr>
          <p:cNvSpPr txBox="1"/>
          <p:nvPr/>
        </p:nvSpPr>
        <p:spPr>
          <a:xfrm>
            <a:off x="2959879" y="930162"/>
            <a:ext cx="1849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Electronics Bay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Houses the TeleMega GPS and controls flight events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TextBox 84">
            <a:extLst>
              <a:ext uri="{FF2B5EF4-FFF2-40B4-BE49-F238E27FC236}">
                <a16:creationId xmlns:a16="http://schemas.microsoft.com/office/drawing/2014/main" id="{8FBEB4A5-AD5F-46BE-BABD-9264C928F521}"/>
              </a:ext>
            </a:extLst>
          </p:cNvPr>
          <p:cNvSpPr txBox="1"/>
          <p:nvPr/>
        </p:nvSpPr>
        <p:spPr>
          <a:xfrm>
            <a:off x="5216430" y="3976933"/>
            <a:ext cx="1611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Propels the rocket to flight apogee</a:t>
            </a:r>
          </a:p>
        </p:txBody>
      </p:sp>
      <p:sp>
        <p:nvSpPr>
          <p:cNvPr id="43" name="TextBox 93">
            <a:extLst>
              <a:ext uri="{FF2B5EF4-FFF2-40B4-BE49-F238E27FC236}">
                <a16:creationId xmlns:a16="http://schemas.microsoft.com/office/drawing/2014/main" id="{63F820C9-EEC5-40A7-8239-B9299E7E3EF0}"/>
              </a:ext>
            </a:extLst>
          </p:cNvPr>
          <p:cNvSpPr txBox="1"/>
          <p:nvPr/>
        </p:nvSpPr>
        <p:spPr>
          <a:xfrm>
            <a:off x="7881163" y="4662944"/>
            <a:ext cx="172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large parachute for booster landing</a:t>
            </a:r>
          </a:p>
        </p:txBody>
      </p:sp>
      <p:sp>
        <p:nvSpPr>
          <p:cNvPr id="40" name="TextBox 104">
            <a:extLst>
              <a:ext uri="{FF2B5EF4-FFF2-40B4-BE49-F238E27FC236}">
                <a16:creationId xmlns:a16="http://schemas.microsoft.com/office/drawing/2014/main" id="{79F878DB-300A-4B6B-8120-5E84AC895DB1}"/>
              </a:ext>
            </a:extLst>
          </p:cNvPr>
          <p:cNvSpPr txBox="1"/>
          <p:nvPr/>
        </p:nvSpPr>
        <p:spPr>
          <a:xfrm>
            <a:off x="5339259" y="1515181"/>
            <a:ext cx="204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Forward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sustainer</a:t>
            </a:r>
          </a:p>
        </p:txBody>
      </p:sp>
      <p:sp>
        <p:nvSpPr>
          <p:cNvPr id="37" name="TextBox 112">
            <a:extLst>
              <a:ext uri="{FF2B5EF4-FFF2-40B4-BE49-F238E27FC236}">
                <a16:creationId xmlns:a16="http://schemas.microsoft.com/office/drawing/2014/main" id="{F4695E3A-099C-4FE3-BF6B-B52024F23A20}"/>
              </a:ext>
            </a:extLst>
          </p:cNvPr>
          <p:cNvSpPr txBox="1"/>
          <p:nvPr/>
        </p:nvSpPr>
        <p:spPr>
          <a:xfrm>
            <a:off x="3139136" y="4678652"/>
            <a:ext cx="221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main parachute that slows the sustainer to landing speed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TextBox 120">
            <a:extLst>
              <a:ext uri="{FF2B5EF4-FFF2-40B4-BE49-F238E27FC236}">
                <a16:creationId xmlns:a16="http://schemas.microsoft.com/office/drawing/2014/main" id="{4750AAE8-B9E0-48D5-87DC-FFED0BAADCF4}"/>
              </a:ext>
            </a:extLst>
          </p:cNvPr>
          <p:cNvSpPr txBox="1"/>
          <p:nvPr/>
        </p:nvSpPr>
        <p:spPr>
          <a:xfrm>
            <a:off x="670222" y="3972102"/>
            <a:ext cx="215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Custom Nose Cone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3D printed nose cone that houses the drogue parachute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299785" y="1793547"/>
            <a:ext cx="319579" cy="1242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321551" y="3305801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864538" y="3238990"/>
            <a:ext cx="106638" cy="17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74734" y="3042830"/>
            <a:ext cx="295422" cy="120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6340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6E403A-198C-443B-BED0-8E1A514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8" grpId="0"/>
      <p:bldP spid="55" grpId="0"/>
      <p:bldP spid="52" grpId="0"/>
      <p:bldP spid="49" grpId="0"/>
      <p:bldP spid="46" grpId="0"/>
      <p:bldP spid="43" grpId="0"/>
      <p:bldP spid="40" grpId="0"/>
      <p:bldP spid="37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99" y="231824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9" y="1635797"/>
            <a:ext cx="3433092" cy="2574819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9411"/>
              </p:ext>
            </p:extLst>
          </p:nvPr>
        </p:nvGraphicFramePr>
        <p:xfrm>
          <a:off x="189349" y="4362190"/>
          <a:ext cx="5097026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8901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81" y="1635797"/>
            <a:ext cx="1506194" cy="2574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/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𝐷𝑟𝑎𝑔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/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B6B396-605C-4255-B4F0-B0CB4FE0E95A}"/>
              </a:ext>
            </a:extLst>
          </p:cNvPr>
          <p:cNvSpPr txBox="1"/>
          <p:nvPr/>
        </p:nvSpPr>
        <p:spPr>
          <a:xfrm>
            <a:off x="266330" y="1148194"/>
            <a:ext cx="50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Fires of COTS engines to obtain thrust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80DE4-44E4-4DD0-86C0-792AEB178408}"/>
              </a:ext>
            </a:extLst>
          </p:cNvPr>
          <p:cNvSpPr txBox="1"/>
          <p:nvPr/>
        </p:nvSpPr>
        <p:spPr>
          <a:xfrm>
            <a:off x="7448599" y="1635797"/>
            <a:ext cx="43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/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𝐷𝑟𝑎𝑔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98360D-614B-4764-B13F-990590C21A5C}"/>
              </a:ext>
            </a:extLst>
          </p:cNvPr>
          <p:cNvSpPr txBox="1"/>
          <p:nvPr/>
        </p:nvSpPr>
        <p:spPr>
          <a:xfrm>
            <a:off x="5784665" y="3702853"/>
            <a:ext cx="162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Discrete-Event Simulation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62E092-B31C-4721-BEA6-0BE40D3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D513D033-886B-4A14-BCAE-FB09DD99573A}" type="slidenum">
              <a:rPr lang="en-US" sz="14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036628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93329-ED52-4AC5-A348-E2FCB18A585C}"/>
              </a:ext>
            </a:extLst>
          </p:cNvPr>
          <p:cNvSpPr/>
          <p:nvPr/>
        </p:nvSpPr>
        <p:spPr>
          <a:xfrm>
            <a:off x="220702" y="3879466"/>
            <a:ext cx="3477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nine experimental rockets with six being multi-stage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flight failures from 4 out of the first 5 to 1 out of the last 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2DB68-EE6A-472A-99DF-727E8D06E431}"/>
              </a:ext>
            </a:extLst>
          </p:cNvPr>
          <p:cNvSpPr txBox="1"/>
          <p:nvPr/>
        </p:nvSpPr>
        <p:spPr>
          <a:xfrm>
            <a:off x="7114197" y="4120729"/>
            <a:ext cx="14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 6/9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DC14-E4A8-434B-A3B1-E52326F27468}"/>
              </a:ext>
            </a:extLst>
          </p:cNvPr>
          <p:cNvSpPr txBox="1"/>
          <p:nvPr/>
        </p:nvSpPr>
        <p:spPr>
          <a:xfrm>
            <a:off x="7114196" y="4395361"/>
            <a:ext cx="142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7% Error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9C7F-B254-4244-8A10-E55B6E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1649368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866751" y="1468096"/>
            <a:ext cx="5723452" cy="3974933"/>
            <a:chOff x="1076226" y="13006734"/>
            <a:chExt cx="11313635" cy="8468438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6" y="13954580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0" y="20103571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50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32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4" y="164508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4" y="13006734"/>
              <a:ext cx="3075385" cy="128863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6" y="19675423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7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1" y="15309242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7"/>
              <a:ext cx="1319748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8" y="18096165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6"/>
              <a:ext cx="2992921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4"/>
              <a:ext cx="351952" cy="75741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1" y="18361542"/>
              <a:ext cx="347617" cy="1042777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3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2" y="13772270"/>
              <a:ext cx="1319748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7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6"/>
              <a:ext cx="1319748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7351E-96F4-4580-812A-C99CDFFC54E9}"/>
              </a:ext>
            </a:extLst>
          </p:cNvPr>
          <p:cNvSpPr txBox="1"/>
          <p:nvPr/>
        </p:nvSpPr>
        <p:spPr>
          <a:xfrm>
            <a:off x="412770" y="912001"/>
            <a:ext cx="528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our in-house simulations in a nonlinear solver to converge on a set of rocket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1C8EC-2645-47DF-BDFC-6DE0CA474168}"/>
              </a:ext>
            </a:extLst>
          </p:cNvPr>
          <p:cNvSpPr txBox="1"/>
          <p:nvPr/>
        </p:nvSpPr>
        <p:spPr>
          <a:xfrm>
            <a:off x="6197283" y="483057"/>
            <a:ext cx="51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simulations to match experimental data from ± 35% on 1</a:t>
            </a:r>
            <a:r>
              <a:rPr lang="en-US" baseline="30000" dirty="0"/>
              <a:t>st</a:t>
            </a:r>
            <a:r>
              <a:rPr lang="en-US" dirty="0"/>
              <a:t> rocket to ± 5 % on the last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9350-70BF-4555-B9B6-064D032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 </a:t>
            </a:r>
            <a:r>
              <a:rPr lang="en-US" dirty="0"/>
              <a:t>(+9)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b="1" dirty="0"/>
              <a:t>(+</a:t>
            </a:r>
            <a:r>
              <a:rPr lang="en-US" dirty="0"/>
              <a:t>2</a:t>
            </a:r>
            <a:r>
              <a:rPr lang="en-US" b="1" dirty="0"/>
              <a:t>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 </a:t>
            </a:r>
            <a:r>
              <a:rPr lang="en-US" dirty="0"/>
              <a:t>(+5)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 </a:t>
            </a:r>
            <a:r>
              <a:rPr lang="en-US" dirty="0"/>
              <a:t>(+$3,250)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7AF4D-6195-4DDC-91E8-A732B60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68589" y="1309349"/>
            <a:ext cx="26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Oxidizer Tank</a:t>
            </a:r>
          </a:p>
          <a:p>
            <a:r>
              <a:rPr lang="en-US" sz="1200" dirty="0"/>
              <a:t>A highly pressurized vessel that contains liquid Nitrous Oxide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2993330" y="4335964"/>
            <a:ext cx="28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Flow Regulator</a:t>
            </a:r>
          </a:p>
          <a:p>
            <a:pPr algn="r"/>
            <a:r>
              <a:rPr lang="en-US" sz="1200" dirty="0"/>
              <a:t>A motorized valve that monitors flow regulation of the liquid oxidizer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05679"/>
            <a:ext cx="2948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Injection Plate</a:t>
            </a:r>
          </a:p>
          <a:p>
            <a:r>
              <a:rPr lang="en-US" sz="1200" dirty="0"/>
              <a:t>Responsible for providing desired oxidizer flow into the combustion chamber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14424"/>
            <a:ext cx="261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Combustion Chamber</a:t>
            </a:r>
          </a:p>
          <a:p>
            <a:r>
              <a:rPr lang="en-US" sz="1200" dirty="0"/>
              <a:t>An enclosed volume that produces heated, highly pressurized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694415" y="4348540"/>
            <a:ext cx="227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Nozzle</a:t>
            </a:r>
          </a:p>
          <a:p>
            <a:pPr algn="r"/>
            <a:r>
              <a:rPr lang="en-US" sz="1200" dirty="0"/>
              <a:t>Machined into a de Laval curve responsible for directing the flow of hot, pressurized gases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209207" y="4346785"/>
            <a:ext cx="266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Impinging Plate</a:t>
            </a:r>
          </a:p>
          <a:p>
            <a:pPr algn="r"/>
            <a:r>
              <a:rPr lang="en-US" sz="1200" dirty="0"/>
              <a:t>An interchangeable plate responsible for the flow streams of the oxidizer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73A1F-B214-4CC8-BB8F-D126EE3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4370</TotalTime>
  <Words>1164</Words>
  <Application>Microsoft Office PowerPoint</Application>
  <PresentationFormat>Widescreen</PresentationFormat>
  <Paragraphs>273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Calisto MT</vt:lpstr>
      <vt:lpstr>Cambria Math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187</cp:revision>
  <dcterms:created xsi:type="dcterms:W3CDTF">2019-04-03T21:17:49Z</dcterms:created>
  <dcterms:modified xsi:type="dcterms:W3CDTF">2019-10-27T17:45:57Z</dcterms:modified>
</cp:coreProperties>
</file>